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69" r:id="rId4"/>
    <p:sldId id="271" r:id="rId5"/>
    <p:sldId id="274" r:id="rId6"/>
    <p:sldId id="261" r:id="rId7"/>
    <p:sldId id="272" r:id="rId8"/>
    <p:sldId id="263" r:id="rId9"/>
    <p:sldId id="266" r:id="rId10"/>
    <p:sldId id="275" r:id="rId11"/>
    <p:sldId id="273" r:id="rId12"/>
    <p:sldId id="265" r:id="rId13"/>
    <p:sldId id="264" r:id="rId14"/>
    <p:sldId id="268" r:id="rId15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9391" autoAdjust="0"/>
  </p:normalViewPr>
  <p:slideViewPr>
    <p:cSldViewPr snapToGrid="0">
      <p:cViewPr varScale="1">
        <p:scale>
          <a:sx n="64" d="100"/>
          <a:sy n="6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8328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r">
              <a:defRPr sz="1200"/>
            </a:lvl1pPr>
          </a:lstStyle>
          <a:p>
            <a:fld id="{0EEE4C50-2B91-41FC-9204-0D646C5853CA}" type="datetimeFigureOut">
              <a:rPr kumimoji="1" lang="ja-JP" altLang="en-US" smtClean="0"/>
              <a:t>2019/4/26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3" tIns="46047" rIns="92093" bIns="4604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9" y="4777246"/>
            <a:ext cx="5439101" cy="3908363"/>
          </a:xfrm>
          <a:prstGeom prst="rect">
            <a:avLst/>
          </a:prstGeom>
        </p:spPr>
        <p:txBody>
          <a:bodyPr vert="horz" lIns="92093" tIns="46047" rIns="92093" bIns="4604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310"/>
            <a:ext cx="2946247" cy="498328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r">
              <a:defRPr sz="1200"/>
            </a:lvl1pPr>
          </a:lstStyle>
          <a:p>
            <a:fld id="{A12B23F0-FD23-4EA4-8B40-5CC55C9DB1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518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810DFC-2342-4BF9-9FC8-6E0056CB4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18A6843-BA3B-4202-9AE7-8046D95F2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93871A-7BF0-4A72-BC87-28AED58E0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CAB8-E8E7-440E-94BC-D7033C3D2CE2}" type="datetimeFigureOut">
              <a:rPr kumimoji="1" lang="ja-JP" altLang="en-US" smtClean="0"/>
              <a:t>2019/4/26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C272CC-979E-442B-8221-7D5B1621F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9F5558-6C3C-46C8-9CAA-C25DA9F8D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675D0B-C8F2-4B2E-9FB6-878234DA1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952CC1-BD73-4809-857F-705ECFD7C7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870C2E-8B3C-4266-84F5-AC6E0F9C1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CAB8-E8E7-440E-94BC-D7033C3D2CE2}" type="datetimeFigureOut">
              <a:rPr kumimoji="1" lang="ja-JP" altLang="en-US" smtClean="0"/>
              <a:t>2019/4/26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36E429-D4D5-4646-B56A-5D5D53224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311B34-54C8-4992-B390-E0BB14CE7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98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6C59CC-6EF0-4165-A8EF-280F4C729D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69C609-071B-43E7-97CA-5C0496758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322627-A83A-424E-BA3E-098AEC413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CAB8-E8E7-440E-94BC-D7033C3D2CE2}" type="datetimeFigureOut">
              <a:rPr kumimoji="1" lang="ja-JP" altLang="en-US" smtClean="0"/>
              <a:t>2019/4/26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82EC5B-C812-45F8-B3B1-5F436CF61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5AE6FF-98E0-43E3-99E9-A862A7DB0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65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2D5D40-C87C-497E-A826-0B7D70A4A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2E7D2F-9B47-490B-9BFC-B80B809EF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42C6A4-83D5-4F19-9996-712FBCBBE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CAB8-E8E7-440E-94BC-D7033C3D2CE2}" type="datetimeFigureOut">
              <a:rPr kumimoji="1" lang="ja-JP" altLang="en-US" smtClean="0"/>
              <a:t>2019/4/26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E8609-772F-42E4-A064-AA3DDFAB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1E2848-F7EA-4B4B-BC9B-C0F22BF2B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65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8FF8C8-492D-415D-A26B-FA82FD01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987A67-55B5-4F21-9F1D-15FFA19CA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D31736-5346-4866-8FE8-7AB43A425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CAB8-E8E7-440E-94BC-D7033C3D2CE2}" type="datetimeFigureOut">
              <a:rPr kumimoji="1" lang="ja-JP" altLang="en-US" smtClean="0"/>
              <a:t>2019/4/26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671697-5004-4AD2-A256-D8AB89499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EB7CC2-F943-447E-99BD-3010CD75A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74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8D2C7-7910-464B-B45E-96946219A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ECE1DD-5CF7-4D5F-85EA-208FECED35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F73BF0-12A6-4A45-A648-29485A091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9B77CD-2129-4A82-852E-602C2D3AA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CAB8-E8E7-440E-94BC-D7033C3D2CE2}" type="datetimeFigureOut">
              <a:rPr kumimoji="1" lang="ja-JP" altLang="en-US" smtClean="0"/>
              <a:t>2019/4/26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AD87D8-31BD-4BA9-A019-75CEEBA16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29725F-5D50-4556-8DB6-70282646A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90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96D635-6C8E-4EC7-999D-92603A742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FAD4EE-C9E4-40A6-B625-BAEE1AA69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ED33E5-7F56-480C-A22E-45FAEAFD7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315A95C-D970-4D73-B087-EA313C0DCD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E0AF6AF-5CA0-4D69-9726-23934F524D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6C91702-CC5D-4B47-A546-10D894AF7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CAB8-E8E7-440E-94BC-D7033C3D2CE2}" type="datetimeFigureOut">
              <a:rPr kumimoji="1" lang="ja-JP" altLang="en-US" smtClean="0"/>
              <a:t>2019/4/26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00B82C-53D0-480A-9F22-1083A1516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A002A9C-B2CF-441E-B636-E3DD16E8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06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6235A1-DBB9-49BA-ABCA-FB66B612A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2B9CE2C-DD34-4106-AFD8-CB1C83790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CAB8-E8E7-440E-94BC-D7033C3D2CE2}" type="datetimeFigureOut">
              <a:rPr kumimoji="1" lang="ja-JP" altLang="en-US" smtClean="0"/>
              <a:t>2019/4/26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C92ACA-25C2-449A-868B-50E5DBA92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46D81DB-0E67-4BCD-8A8D-481ED011B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145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E91FBFD-005E-4316-8557-803DCEE51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CAB8-E8E7-440E-94BC-D7033C3D2CE2}" type="datetimeFigureOut">
              <a:rPr kumimoji="1" lang="ja-JP" altLang="en-US" smtClean="0"/>
              <a:t>2019/4/26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4CA8BB5-CC4A-4C37-83F2-34DC19CDA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F53EFF2-992E-4628-9D1C-9834B0DFC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023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2BA18-0C50-4C70-825F-69057EAC6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824A87-473D-47B4-B628-E0503A2E4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FDF50FA-39C8-41C0-BA97-63E4878271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FCAEA2-59F2-486F-B6B1-7FFCDACC8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CAB8-E8E7-440E-94BC-D7033C3D2CE2}" type="datetimeFigureOut">
              <a:rPr kumimoji="1" lang="ja-JP" altLang="en-US" smtClean="0"/>
              <a:t>2019/4/26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92D09F-8953-48ED-A5FB-F1F56750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599221-D769-429E-A388-18A718D2B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111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AD6A81-B23C-465D-9AC2-2C5ABE114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2CC6271-C8A9-4485-93DC-211F1B2356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30B512-976E-41F4-B4C5-F346918DF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4F0290-0A4E-4FFB-8694-A4727145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CAB8-E8E7-440E-94BC-D7033C3D2CE2}" type="datetimeFigureOut">
              <a:rPr kumimoji="1" lang="ja-JP" altLang="en-US" smtClean="0"/>
              <a:t>2019/4/26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D6B0F1-3C6A-4A1F-8E4B-263D1496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2D9CC4-018B-4F1B-B1C2-5EC835766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00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6166E32-D892-4317-ADA8-CCC17021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A9D878-D68F-4169-9070-7C21C2FF7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C425A4-C8F9-4B95-860A-3921B2CF2C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FCAB8-E8E7-440E-94BC-D7033C3D2CE2}" type="datetimeFigureOut">
              <a:rPr kumimoji="1" lang="ja-JP" altLang="en-US" smtClean="0"/>
              <a:t>2019/4/26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16E8D9-6783-4263-81C3-51C38A5A2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FC0714-EAB7-43C7-887F-F571BC22E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76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707069-F12A-47DF-A1C1-53FF72371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6999"/>
            <a:ext cx="9144000" cy="713754"/>
          </a:xfrm>
        </p:spPr>
        <p:txBody>
          <a:bodyPr>
            <a:normAutofit/>
          </a:bodyPr>
          <a:lstStyle/>
          <a:p>
            <a:r>
              <a:rPr lang="en-US" altLang="ja-JP" sz="3200" u="sng" dirty="0"/>
              <a:t>2019</a:t>
            </a:r>
            <a:r>
              <a:rPr lang="ja-JP" altLang="en-US" sz="3200" u="sng" dirty="0"/>
              <a:t>年度資金分配団体申請 様式</a:t>
            </a:r>
            <a:r>
              <a:rPr lang="en-US" altLang="ja-JP" sz="3200" u="sng" dirty="0"/>
              <a:t>2</a:t>
            </a:r>
            <a:r>
              <a:rPr lang="ja-JP" altLang="en-US" sz="3200" u="sng" dirty="0"/>
              <a:t>事業計画書</a:t>
            </a:r>
            <a:endParaRPr kumimoji="1" lang="ja-JP" altLang="en-US" sz="3200" u="sng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1D9F1D-9694-416F-A842-4575A3665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193" y="1468870"/>
            <a:ext cx="11834191" cy="59502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kumimoji="1" lang="ja-JP" altLang="en-US" sz="2000" dirty="0"/>
              <a:t>１．申請事業名：</a:t>
            </a:r>
            <a:endParaRPr kumimoji="1" lang="en-US" altLang="ja-JP" sz="2000" dirty="0"/>
          </a:p>
          <a:p>
            <a:pPr algn="l"/>
            <a:endParaRPr kumimoji="1" lang="en-US" altLang="ja-JP" sz="2000" dirty="0"/>
          </a:p>
          <a:p>
            <a:pPr algn="l"/>
            <a:r>
              <a:rPr lang="ja-JP" altLang="en-US" sz="2000" dirty="0"/>
              <a:t>２．申請団体名：</a:t>
            </a:r>
            <a:endParaRPr lang="en-US" altLang="ja-JP" sz="2000" dirty="0"/>
          </a:p>
          <a:p>
            <a:pPr algn="l"/>
            <a:endParaRPr lang="en-US" altLang="ja-JP" sz="2000" dirty="0"/>
          </a:p>
          <a:p>
            <a:pPr algn="l"/>
            <a:r>
              <a:rPr kumimoji="1" lang="ja-JP" altLang="en-US" sz="2000" dirty="0">
                <a:ea typeface="游ゴシック"/>
              </a:rPr>
              <a:t>３．助成事業の種類：</a:t>
            </a:r>
            <a:r>
              <a:rPr lang="ja-JP" altLang="en-US" sz="2000" dirty="0">
                <a:ea typeface="游ゴシック"/>
              </a:rPr>
              <a:t>　　　　　　　 </a:t>
            </a:r>
            <a:r>
              <a:rPr kumimoji="1" lang="ja-JP" altLang="en-US" sz="2000" dirty="0">
                <a:ea typeface="游ゴシック"/>
              </a:rPr>
              <a:t>事業</a:t>
            </a:r>
            <a:endParaRPr kumimoji="1" lang="en-US" altLang="ja-JP" sz="2000" dirty="0">
              <a:ea typeface="游ゴシック"/>
            </a:endParaRPr>
          </a:p>
          <a:p>
            <a:pPr algn="l"/>
            <a:endParaRPr kumimoji="1" lang="en-US" altLang="ja-JP" sz="2000" dirty="0"/>
          </a:p>
          <a:p>
            <a:pPr algn="l"/>
            <a:r>
              <a:rPr lang="ja-JP" altLang="en-US" sz="2000" dirty="0">
                <a:ea typeface="游ゴシック"/>
              </a:rPr>
              <a:t>４．申請する事業期間：</a:t>
            </a:r>
            <a:r>
              <a:rPr lang="en-US" altLang="ja-JP" sz="2000" dirty="0">
                <a:ea typeface="游ゴシック"/>
              </a:rPr>
              <a:t>2019</a:t>
            </a:r>
            <a:r>
              <a:rPr lang="ja-JP" altLang="en-US" sz="2000" dirty="0">
                <a:ea typeface="游ゴシック"/>
              </a:rPr>
              <a:t>年度～  　　　　年度</a:t>
            </a:r>
            <a:endParaRPr lang="en-US" altLang="ja-JP" sz="2000" dirty="0">
              <a:ea typeface="游ゴシック"/>
            </a:endParaRPr>
          </a:p>
          <a:p>
            <a:pPr algn="l"/>
            <a:endParaRPr lang="en-US" altLang="ja-JP" sz="2000" dirty="0"/>
          </a:p>
          <a:p>
            <a:pPr algn="l"/>
            <a:r>
              <a:rPr kumimoji="1" lang="ja-JP" altLang="en-US" sz="2000" dirty="0">
                <a:ea typeface="游ゴシック"/>
              </a:rPr>
              <a:t>５</a:t>
            </a:r>
            <a:r>
              <a:rPr kumimoji="1" lang="en-US" altLang="ja-JP" sz="2000" dirty="0">
                <a:ea typeface="游ゴシック"/>
              </a:rPr>
              <a:t>.</a:t>
            </a:r>
            <a:r>
              <a:rPr lang="en-US" altLang="ja-JP" sz="2000" dirty="0">
                <a:ea typeface="游ゴシック"/>
              </a:rPr>
              <a:t>  </a:t>
            </a:r>
            <a:r>
              <a:rPr kumimoji="1" lang="en-US" altLang="ja-JP" sz="2000" dirty="0">
                <a:ea typeface="游ゴシック"/>
              </a:rPr>
              <a:t> A</a:t>
            </a:r>
            <a:r>
              <a:rPr kumimoji="1" lang="ja-JP" altLang="en-US" sz="2000" dirty="0">
                <a:ea typeface="游ゴシック"/>
              </a:rPr>
              <a:t>事業費：</a:t>
            </a:r>
            <a:r>
              <a:rPr lang="ja-JP" altLang="en-US" sz="2000" dirty="0">
                <a:ea typeface="游ゴシック"/>
              </a:rPr>
              <a:t>　　　　　</a:t>
            </a:r>
            <a:r>
              <a:rPr kumimoji="1" lang="ja-JP" altLang="en-US" sz="2000" dirty="0">
                <a:ea typeface="游ゴシック"/>
              </a:rPr>
              <a:t> 円　　　</a:t>
            </a:r>
            <a:endParaRPr kumimoji="1" lang="en-US" altLang="ja-JP" sz="2000" dirty="0">
              <a:ea typeface="游ゴシック"/>
            </a:endParaRPr>
          </a:p>
          <a:p>
            <a:pPr algn="l"/>
            <a:r>
              <a:rPr lang="ja-JP" altLang="en-US" sz="2000" dirty="0">
                <a:ea typeface="游ゴシック"/>
              </a:rPr>
              <a:t>　 （</a:t>
            </a:r>
            <a:r>
              <a:rPr lang="en-US" altLang="ja-JP" sz="2000" dirty="0">
                <a:ea typeface="游ゴシック"/>
              </a:rPr>
              <a:t>B</a:t>
            </a:r>
            <a:r>
              <a:rPr lang="ja-JP" altLang="en-US" sz="2000" dirty="0">
                <a:ea typeface="游ゴシック"/>
              </a:rPr>
              <a:t>うち助成金申請額：　　　　円 　　 ％</a:t>
            </a:r>
            <a:r>
              <a:rPr lang="en-US" altLang="ja-JP" sz="2000" dirty="0">
                <a:ea typeface="游ゴシック"/>
              </a:rPr>
              <a:t> </a:t>
            </a:r>
            <a:r>
              <a:rPr lang="en-US" altLang="ja-JP" sz="1200" dirty="0">
                <a:ea typeface="游ゴシック"/>
              </a:rPr>
              <a:t>B/A</a:t>
            </a:r>
            <a:r>
              <a:rPr lang="en-US" altLang="ja-JP" sz="2000" dirty="0">
                <a:ea typeface="游ゴシック"/>
              </a:rPr>
              <a:t> </a:t>
            </a:r>
            <a:r>
              <a:rPr lang="ja-JP" altLang="en-US" sz="2000" dirty="0">
                <a:ea typeface="游ゴシック"/>
              </a:rPr>
              <a:t>）</a:t>
            </a:r>
            <a:endParaRPr lang="en-US" altLang="ja-JP" sz="2000" dirty="0">
              <a:ea typeface="游ゴシック"/>
            </a:endParaRPr>
          </a:p>
          <a:p>
            <a:pPr algn="l"/>
            <a:endParaRPr lang="en-US" altLang="ja-JP" sz="2000" dirty="0"/>
          </a:p>
          <a:p>
            <a:pPr algn="l"/>
            <a:r>
              <a:rPr lang="ja-JP" altLang="en-US" sz="2000" dirty="0">
                <a:ea typeface="游ゴシック"/>
              </a:rPr>
              <a:t>　　プログラム・オフィサーの伴走支援の活動費：　　　円*　    評価関連経費：　　　　円*　</a:t>
            </a:r>
            <a:endParaRPr lang="en-US" altLang="ja-JP" sz="2000" dirty="0">
              <a:ea typeface="游ゴシック"/>
            </a:endParaRPr>
          </a:p>
          <a:p>
            <a:pPr algn="l"/>
            <a:endParaRPr kumimoji="1" lang="ja-JP" altLang="en-US" sz="2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69499B-27D0-4243-90C7-01C362AA5548}"/>
              </a:ext>
            </a:extLst>
          </p:cNvPr>
          <p:cNvSpPr txBox="1"/>
          <p:nvPr/>
        </p:nvSpPr>
        <p:spPr>
          <a:xfrm>
            <a:off x="0" y="0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様式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事業計画書</a:t>
            </a:r>
            <a:endParaRPr lang="en-US" altLang="ja-JP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スライド番号プレースホルダー 2">
            <a:extLst>
              <a:ext uri="{FF2B5EF4-FFF2-40B4-BE49-F238E27FC236}">
                <a16:creationId xmlns:a16="http://schemas.microsoft.com/office/drawing/2014/main" id="{C1E025A4-C2BD-401B-9D94-D365BAB1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9D362A8-9C72-451F-B3C7-A05A0702FA10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テキスト ボックス 2">
            <a:extLst>
              <a:ext uri="{FF2B5EF4-FFF2-40B4-BE49-F238E27FC236}">
                <a16:creationId xmlns:a16="http://schemas.microsoft.com/office/drawing/2014/main" id="{EE7BD63A-82BE-4FA9-AD89-7153ADEC69DE}"/>
              </a:ext>
            </a:extLst>
          </p:cNvPr>
          <p:cNvSpPr txBox="1"/>
          <p:nvPr/>
        </p:nvSpPr>
        <p:spPr>
          <a:xfrm>
            <a:off x="9487524" y="970232"/>
            <a:ext cx="17443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2019</a:t>
            </a:r>
            <a:r>
              <a:rPr kumimoji="1" lang="ja-JP" altLang="en-US" dirty="0"/>
              <a:t>年度初版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82A992-DCAB-4149-BAC1-BE6B5C90FAB6}"/>
              </a:ext>
            </a:extLst>
          </p:cNvPr>
          <p:cNvSpPr txBox="1"/>
          <p:nvPr/>
        </p:nvSpPr>
        <p:spPr>
          <a:xfrm>
            <a:off x="7616521" y="6218757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*</a:t>
            </a:r>
            <a:r>
              <a:rPr kumimoji="1" lang="en-US" altLang="ja-JP" sz="1400" dirty="0"/>
              <a:t>B</a:t>
            </a:r>
            <a:r>
              <a:rPr kumimoji="1" lang="ja-JP" altLang="en-US" sz="1400" dirty="0"/>
              <a:t>の助成金申請額とは別枠です。</a:t>
            </a:r>
          </a:p>
        </p:txBody>
      </p:sp>
    </p:spTree>
    <p:extLst>
      <p:ext uri="{BB962C8B-B14F-4D97-AF65-F5344CB8AC3E}">
        <p14:creationId xmlns:p14="http://schemas.microsoft.com/office/powerpoint/2010/main" val="2214267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CCB874B-C75F-42B5-BEF0-A64CF7DDE69B}"/>
              </a:ext>
            </a:extLst>
          </p:cNvPr>
          <p:cNvSpPr/>
          <p:nvPr/>
        </p:nvSpPr>
        <p:spPr>
          <a:xfrm>
            <a:off x="807099" y="622503"/>
            <a:ext cx="24307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4.2. </a:t>
            </a:r>
            <a:r>
              <a:rPr lang="ja-JP" altLang="en-US" sz="2000" dirty="0"/>
              <a:t>リスク管理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70A28B-6B93-494D-BB07-3E4E9101AA64}"/>
              </a:ext>
            </a:extLst>
          </p:cNvPr>
          <p:cNvSpPr txBox="1"/>
          <p:nvPr/>
        </p:nvSpPr>
        <p:spPr>
          <a:xfrm>
            <a:off x="957000" y="1465822"/>
            <a:ext cx="10639141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08C8F7F5-05D3-4A11-A0AF-2DCACDA5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9D362A8-9C72-451F-B3C7-A05A0702FA10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CDDF0B-7128-474D-B560-C51550678114}"/>
              </a:ext>
            </a:extLst>
          </p:cNvPr>
          <p:cNvSpPr txBox="1"/>
          <p:nvPr/>
        </p:nvSpPr>
        <p:spPr>
          <a:xfrm>
            <a:off x="0" y="0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様式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事業計画書</a:t>
            </a:r>
            <a:endParaRPr lang="en-US" altLang="ja-JP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532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CBFB18D-4446-4C17-84FF-849D9914EC0D}"/>
              </a:ext>
            </a:extLst>
          </p:cNvPr>
          <p:cNvSpPr/>
          <p:nvPr/>
        </p:nvSpPr>
        <p:spPr>
          <a:xfrm>
            <a:off x="867059" y="697388"/>
            <a:ext cx="1957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4.3. </a:t>
            </a:r>
            <a:r>
              <a:rPr lang="ja-JP" altLang="en-US" sz="2000" dirty="0"/>
              <a:t>持続可能性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8C3B795-4C15-403C-B93E-825E6D948C48}"/>
              </a:ext>
            </a:extLst>
          </p:cNvPr>
          <p:cNvSpPr txBox="1"/>
          <p:nvPr/>
        </p:nvSpPr>
        <p:spPr>
          <a:xfrm>
            <a:off x="957000" y="1465822"/>
            <a:ext cx="10639141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5" name="スライド番号プレースホルダー 2">
            <a:extLst>
              <a:ext uri="{FF2B5EF4-FFF2-40B4-BE49-F238E27FC236}">
                <a16:creationId xmlns:a16="http://schemas.microsoft.com/office/drawing/2014/main" id="{590203BE-5B3C-468B-BCC5-812A575F5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9D362A8-9C72-451F-B3C7-A05A0702FA10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3421721-6D44-43F5-B2D6-EF1551392739}"/>
              </a:ext>
            </a:extLst>
          </p:cNvPr>
          <p:cNvSpPr txBox="1"/>
          <p:nvPr/>
        </p:nvSpPr>
        <p:spPr>
          <a:xfrm>
            <a:off x="0" y="0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様式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事業計画書</a:t>
            </a:r>
            <a:endParaRPr lang="en-US" altLang="ja-JP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79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82FBD4-9419-4A4E-8589-096AA794A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62A8-9C72-451F-B3C7-A05A0702FA10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10393D4-F719-49B5-916F-7C0022C0F572}"/>
              </a:ext>
            </a:extLst>
          </p:cNvPr>
          <p:cNvSpPr txBox="1"/>
          <p:nvPr/>
        </p:nvSpPr>
        <p:spPr>
          <a:xfrm>
            <a:off x="0" y="12682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様式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事業計画書</a:t>
            </a:r>
            <a:endParaRPr kumimoji="1" lang="ja-JP" alt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31783663-6745-4792-A5FA-0C23A93561B4}"/>
              </a:ext>
            </a:extLst>
          </p:cNvPr>
          <p:cNvSpPr txBox="1">
            <a:spLocks/>
          </p:cNvSpPr>
          <p:nvPr/>
        </p:nvSpPr>
        <p:spPr>
          <a:xfrm>
            <a:off x="2081215" y="136525"/>
            <a:ext cx="8436328" cy="5013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000" b="1" dirty="0"/>
              <a:t>5. </a:t>
            </a:r>
            <a:r>
              <a:rPr lang="ja-JP" altLang="en-US" sz="2000" b="1" dirty="0"/>
              <a:t>実施体制と従事者の役割　</a:t>
            </a:r>
            <a:endParaRPr lang="ja-JP" altLang="en-US" sz="18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9835B33-AF51-44E2-82BB-B9CB2C8F8FBC}"/>
              </a:ext>
            </a:extLst>
          </p:cNvPr>
          <p:cNvSpPr txBox="1"/>
          <p:nvPr/>
        </p:nvSpPr>
        <p:spPr>
          <a:xfrm>
            <a:off x="957000" y="1465822"/>
            <a:ext cx="10639141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・ガバナンス・コンプライアンス体制</a:t>
            </a:r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・事業実施体制の整備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・メンバー構成と各従事者の役割・担当（非資金的支援の実施体制を含む）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・（任意）外部人材の活用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・外部協力者、実行団体等の連携と対話の関係構築をどのように行うのか</a:t>
            </a:r>
            <a:endParaRPr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39025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2CB0B6-135D-4AB3-8CA1-437E1FBBF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62A8-9C72-451F-B3C7-A05A0702FA10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43B1FC9-FE71-499C-A323-2FC819A3025D}"/>
              </a:ext>
            </a:extLst>
          </p:cNvPr>
          <p:cNvSpPr txBox="1"/>
          <p:nvPr/>
        </p:nvSpPr>
        <p:spPr>
          <a:xfrm>
            <a:off x="0" y="12682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様式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事業計画書</a:t>
            </a:r>
            <a:endParaRPr kumimoji="1" lang="ja-JP" alt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61AA966-6E27-46F1-9A01-FA1D4E7EE0FE}"/>
              </a:ext>
            </a:extLst>
          </p:cNvPr>
          <p:cNvSpPr txBox="1">
            <a:spLocks/>
          </p:cNvSpPr>
          <p:nvPr/>
        </p:nvSpPr>
        <p:spPr>
          <a:xfrm>
            <a:off x="2081215" y="136525"/>
            <a:ext cx="8436328" cy="5013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/>
              <a:t>　</a:t>
            </a:r>
            <a:r>
              <a:rPr lang="en-US" altLang="ja-JP" sz="2000" b="1" dirty="0"/>
              <a:t>6</a:t>
            </a:r>
            <a:r>
              <a:rPr lang="en-US" altLang="ja-JP" sz="1800" b="1" dirty="0"/>
              <a:t>.</a:t>
            </a:r>
            <a:r>
              <a:rPr lang="ja-JP" altLang="en-US" sz="1800" b="1" dirty="0"/>
              <a:t> 広報戦略および連携・対話戦略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D888CD-215B-41A7-8CFB-C2E6284D5387}"/>
              </a:ext>
            </a:extLst>
          </p:cNvPr>
          <p:cNvSpPr txBox="1"/>
          <p:nvPr/>
        </p:nvSpPr>
        <p:spPr>
          <a:xfrm>
            <a:off x="957000" y="1465822"/>
            <a:ext cx="10639141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・広報戦略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・具体的な実施内容、ターゲット、手段、期待される効果等</a:t>
            </a:r>
            <a:endParaRPr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・</a:t>
            </a:r>
            <a:r>
              <a:rPr kumimoji="1" lang="en-US" altLang="ja-JP" dirty="0"/>
              <a:t>JANPIA</a:t>
            </a:r>
            <a:r>
              <a:rPr kumimoji="1" lang="ja-JP" altLang="en-US" dirty="0" err="1"/>
              <a:t>、</a:t>
            </a:r>
            <a:r>
              <a:rPr kumimoji="1" lang="ja-JP" altLang="en-US" dirty="0"/>
              <a:t>実行団体との連携を進めるための体制と計画</a:t>
            </a:r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・他のセクター、団体、企業等の事業への参画、多様な関係者との対話など、それぞれを推進する連携・対話の戦略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9735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AF330C5-0D45-488B-B41B-DFE8AC26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　　上</a:t>
            </a:r>
            <a:r>
              <a:rPr kumimoji="1" lang="ja-JP" altLang="en-US" dirty="0"/>
              <a:t>　</a:t>
            </a:r>
            <a:fld id="{99D362A8-9C72-451F-B3C7-A05A0702FA10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DC5F78-8081-4295-A118-DDCDBE8594CD}"/>
              </a:ext>
            </a:extLst>
          </p:cNvPr>
          <p:cNvSpPr txBox="1"/>
          <p:nvPr/>
        </p:nvSpPr>
        <p:spPr>
          <a:xfrm>
            <a:off x="0" y="12682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様式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事業計画書</a:t>
            </a:r>
            <a:endParaRPr kumimoji="1" lang="ja-JP" alt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66C2D84C-F6ED-49CE-93CA-FDF2E2836D32}"/>
              </a:ext>
            </a:extLst>
          </p:cNvPr>
          <p:cNvSpPr txBox="1">
            <a:spLocks/>
          </p:cNvSpPr>
          <p:nvPr/>
        </p:nvSpPr>
        <p:spPr>
          <a:xfrm>
            <a:off x="2081215" y="136525"/>
            <a:ext cx="8436328" cy="5013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000" b="1" dirty="0"/>
              <a:t>7. </a:t>
            </a:r>
            <a:r>
              <a:rPr lang="ja-JP" altLang="en-US" sz="2000" b="1" dirty="0"/>
              <a:t>関連する主な実績　</a:t>
            </a:r>
            <a:endParaRPr lang="ja-JP" altLang="en-US" sz="18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047269-643C-46BA-8E44-08C5F23B26D9}"/>
              </a:ext>
            </a:extLst>
          </p:cNvPr>
          <p:cNvSpPr txBox="1"/>
          <p:nvPr/>
        </p:nvSpPr>
        <p:spPr>
          <a:xfrm>
            <a:off x="957000" y="1465822"/>
            <a:ext cx="10639141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・案件を発掘、形成するための調査研究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・その他、連携、マッチング、伴走支援の実績、事業事例等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＊助成事業の実績と成果は「資金分配団体公募システム」の該当箇所に記載してください。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53911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707069-F12A-47DF-A1C1-53FF72371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4081" y="575526"/>
            <a:ext cx="9451196" cy="1002362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1400" b="1" dirty="0">
                <a:solidFill>
                  <a:srgbClr val="FF0000"/>
                </a:solidFill>
              </a:rPr>
              <a:t>別紙「事業計画書作成の手引き」を参考に以下の項目に沿って事業計画書を作成してください。</a:t>
            </a:r>
            <a:br>
              <a:rPr kumimoji="1" lang="en-US" altLang="ja-JP" sz="1400" b="1" dirty="0">
                <a:solidFill>
                  <a:srgbClr val="FF0000"/>
                </a:solidFill>
              </a:rPr>
            </a:br>
            <a:r>
              <a:rPr kumimoji="1" lang="ja-JP" altLang="en-US" sz="1400" b="1" dirty="0">
                <a:solidFill>
                  <a:srgbClr val="FF0000"/>
                </a:solidFill>
              </a:rPr>
              <a:t>次ページ以降の</a:t>
            </a:r>
            <a:r>
              <a:rPr kumimoji="1" lang="ja-JP" altLang="en-US" sz="1400" b="1" u="sng" dirty="0">
                <a:solidFill>
                  <a:srgbClr val="FF0000"/>
                </a:solidFill>
              </a:rPr>
              <a:t>記入スペースは適宜増減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してください。ただし、全体の分量は</a:t>
            </a:r>
            <a:r>
              <a:rPr kumimoji="1" lang="en-US" altLang="ja-JP" sz="1400" b="1" dirty="0">
                <a:solidFill>
                  <a:srgbClr val="FF0000"/>
                </a:solidFill>
              </a:rPr>
              <a:t>40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ページ（表紙と本スライドを含める）以内</a:t>
            </a:r>
            <a:r>
              <a:rPr lang="ja-JP" altLang="en-US" sz="1400" b="1" dirty="0">
                <a:solidFill>
                  <a:srgbClr val="FF0000"/>
                </a:solidFill>
              </a:rPr>
              <a:t>とします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。</a:t>
            </a:r>
            <a:r>
              <a:rPr kumimoji="1" lang="en-US" altLang="ja-JP" sz="11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100" b="1" dirty="0">
                <a:solidFill>
                  <a:srgbClr val="FF0000"/>
                </a:solidFill>
              </a:rPr>
              <a:t>原則、パワーポイント</a:t>
            </a:r>
            <a:r>
              <a:rPr lang="ja-JP" altLang="en-US" sz="1100" b="1" dirty="0">
                <a:solidFill>
                  <a:srgbClr val="FF0000"/>
                </a:solidFill>
              </a:rPr>
              <a:t>をご利用ください。</a:t>
            </a:r>
            <a:br>
              <a:rPr lang="en-US" altLang="ja-JP" sz="1400" b="1" dirty="0">
                <a:solidFill>
                  <a:srgbClr val="FF0000"/>
                </a:solidFill>
              </a:rPr>
            </a:br>
            <a:br>
              <a:rPr kumimoji="1" lang="en-US" altLang="ja-JP" sz="1400" b="1" dirty="0"/>
            </a:br>
            <a:endParaRPr kumimoji="1" lang="ja-JP" altLang="en-US" sz="14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69499B-27D0-4243-90C7-01C362AA5548}"/>
              </a:ext>
            </a:extLst>
          </p:cNvPr>
          <p:cNvSpPr txBox="1"/>
          <p:nvPr/>
        </p:nvSpPr>
        <p:spPr>
          <a:xfrm>
            <a:off x="0" y="12682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様式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事業計画書</a:t>
            </a:r>
            <a:endParaRPr kumimoji="1" lang="ja-JP" alt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574DDA00-5CA5-4899-BCF8-C23A9658039B}"/>
              </a:ext>
            </a:extLst>
          </p:cNvPr>
          <p:cNvSpPr txBox="1">
            <a:spLocks/>
          </p:cNvSpPr>
          <p:nvPr/>
        </p:nvSpPr>
        <p:spPr>
          <a:xfrm>
            <a:off x="1914480" y="132602"/>
            <a:ext cx="9048670" cy="3969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b="1" dirty="0"/>
              <a:t> </a:t>
            </a:r>
            <a:r>
              <a:rPr lang="ja-JP" altLang="en-US" sz="2000" b="1" dirty="0"/>
              <a:t>事業計画書の記述項目　</a:t>
            </a:r>
            <a:endParaRPr lang="ja-JP" altLang="en-US" sz="1800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6AA9A792-0A82-48E3-9E95-B9DA12B46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153993"/>
              </p:ext>
            </p:extLst>
          </p:nvPr>
        </p:nvGraphicFramePr>
        <p:xfrm>
          <a:off x="1914481" y="1255069"/>
          <a:ext cx="9048669" cy="4678125"/>
        </p:xfrm>
        <a:graphic>
          <a:graphicData uri="http://schemas.openxmlformats.org/drawingml/2006/table">
            <a:tbl>
              <a:tblPr bandRow="1">
                <a:tableStyleId>{5202B0CA-FC54-4496-8BCA-5EF66A818D29}</a:tableStyleId>
              </a:tblPr>
              <a:tblGrid>
                <a:gridCol w="9048669">
                  <a:extLst>
                    <a:ext uri="{9D8B030D-6E8A-4147-A177-3AD203B41FA5}">
                      <a16:colId xmlns:a16="http://schemas.microsoft.com/office/drawing/2014/main" val="3667554218"/>
                    </a:ext>
                  </a:extLst>
                </a:gridCol>
              </a:tblGrid>
              <a:tr h="965149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b="1" dirty="0"/>
                        <a:t>1. </a:t>
                      </a:r>
                      <a:r>
                        <a:rPr kumimoji="1" lang="ja-JP" altLang="en-US" sz="1600" b="1" dirty="0"/>
                        <a:t>申請事業により解決したい課題、事業の目標および内容</a:t>
                      </a:r>
                      <a:r>
                        <a:rPr kumimoji="1" lang="ja-JP" altLang="en-US" sz="1600" dirty="0"/>
                        <a:t>　</a:t>
                      </a:r>
                      <a:endParaRPr kumimoji="1" lang="en-US" altLang="ja-JP" sz="16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dirty="0"/>
                        <a:t>1.1. </a:t>
                      </a:r>
                      <a:r>
                        <a:rPr kumimoji="1" lang="ja-JP" altLang="en-US" sz="1600" dirty="0"/>
                        <a:t>解決したい課題（社会的ニーズ）と中長期的な事業目標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dirty="0"/>
                        <a:t>1.2.</a:t>
                      </a:r>
                      <a:r>
                        <a:rPr kumimoji="1" lang="ja-JP" altLang="en-US" sz="1600" dirty="0"/>
                        <a:t> 原因分析と解決策</a:t>
                      </a:r>
                      <a:endParaRPr kumimoji="1" lang="en-US" altLang="ja-JP" sz="16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dirty="0"/>
                        <a:t>1.3. </a:t>
                      </a:r>
                      <a:r>
                        <a:rPr kumimoji="1" lang="ja-JP" altLang="en-US" sz="1600" dirty="0"/>
                        <a:t>事業の成果目標と内容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42753"/>
                  </a:ext>
                </a:extLst>
              </a:tr>
              <a:tr h="1183085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b="1" dirty="0"/>
                        <a:t>2. </a:t>
                      </a:r>
                      <a:r>
                        <a:rPr kumimoji="1" lang="ja-JP" altLang="en-US" sz="1600" b="1" dirty="0"/>
                        <a:t>包括的支援プログラム</a:t>
                      </a:r>
                      <a:endParaRPr kumimoji="1" lang="en-US" altLang="ja-JP" sz="1600" b="1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dirty="0"/>
                        <a:t>2.1. </a:t>
                      </a:r>
                      <a:r>
                        <a:rPr kumimoji="1" lang="ja-JP" altLang="en-US" sz="1600" dirty="0"/>
                        <a:t>実行団体の募集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dirty="0"/>
                        <a:t>2.2. </a:t>
                      </a:r>
                      <a:r>
                        <a:rPr kumimoji="1" lang="ja-JP" altLang="en-US" sz="1600" dirty="0"/>
                        <a:t>助成金等の分配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dirty="0"/>
                        <a:t>2.3. </a:t>
                      </a:r>
                      <a:r>
                        <a:rPr kumimoji="1" lang="ja-JP" altLang="en-US" sz="1600" dirty="0"/>
                        <a:t>非資金的支援</a:t>
                      </a:r>
                      <a:endParaRPr kumimoji="1" lang="en-US" altLang="ja-JP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73851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b="1" dirty="0"/>
                        <a:t>3.</a:t>
                      </a:r>
                      <a:r>
                        <a:rPr kumimoji="1" lang="ja-JP" altLang="en-US" sz="1600" b="1" dirty="0"/>
                        <a:t>社会的インパクト評価の実施内容と方法について</a:t>
                      </a:r>
                      <a:endParaRPr kumimoji="1" lang="en-US" altLang="ja-JP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68411"/>
                  </a:ext>
                </a:extLst>
              </a:tr>
              <a:tr h="749127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b="1" dirty="0"/>
                        <a:t>4. </a:t>
                      </a:r>
                      <a:r>
                        <a:rPr kumimoji="1" lang="ja-JP" altLang="en-US" sz="1600" b="1" dirty="0"/>
                        <a:t>進捗管理、リスク管理と持続可能性</a:t>
                      </a:r>
                      <a:endParaRPr kumimoji="1" lang="en-US" altLang="ja-JP" sz="1600" b="1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b="0" dirty="0"/>
                        <a:t>4.1. </a:t>
                      </a:r>
                      <a:r>
                        <a:rPr kumimoji="1" lang="ja-JP" altLang="en-US" sz="1600" b="0" dirty="0"/>
                        <a:t>進捗管理</a:t>
                      </a:r>
                      <a:endParaRPr kumimoji="1" lang="en-US" altLang="ja-JP" sz="1600" b="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b="0" dirty="0"/>
                        <a:t>4.2. </a:t>
                      </a:r>
                      <a:r>
                        <a:rPr kumimoji="1" lang="ja-JP" altLang="en-US" sz="1600" b="0" dirty="0"/>
                        <a:t>リスク管理</a:t>
                      </a:r>
                      <a:endParaRPr kumimoji="1" lang="en-US" altLang="ja-JP" sz="1600" b="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b="0" dirty="0"/>
                        <a:t>4.3. </a:t>
                      </a:r>
                      <a:r>
                        <a:rPr kumimoji="1" lang="ja-JP" altLang="en-US" sz="1600" b="0" dirty="0"/>
                        <a:t>持続可能性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59787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b="1" dirty="0"/>
                        <a:t>5. </a:t>
                      </a:r>
                      <a:r>
                        <a:rPr kumimoji="1" lang="ja-JP" altLang="en-US" sz="1600" b="1" dirty="0"/>
                        <a:t>実施体制と従事者の役割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645334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b="1" dirty="0"/>
                        <a:t>6.</a:t>
                      </a:r>
                      <a:r>
                        <a:rPr kumimoji="1" lang="ja-JP" altLang="en-US" sz="1600" b="1" dirty="0"/>
                        <a:t> </a:t>
                      </a:r>
                      <a:r>
                        <a:rPr lang="ja-JP" altLang="en-US" sz="1600" b="1" dirty="0"/>
                        <a:t>広報戦略および連携・対話戦略</a:t>
                      </a:r>
                      <a:endParaRPr kumimoji="1" lang="ja-JP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7703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b="1" dirty="0"/>
                        <a:t>7. </a:t>
                      </a:r>
                      <a:r>
                        <a:rPr kumimoji="1" lang="ja-JP" altLang="en-US" sz="1600" b="1" dirty="0"/>
                        <a:t>関連する主な実績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15706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E12A6BED-13E2-4BB7-82E1-C0475636F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9D362A8-9C72-451F-B3C7-A05A0702FA1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46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C9EE16-9568-4B2A-A172-B35B2D548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62A8-9C72-451F-B3C7-A05A0702FA10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37600D-0B88-436C-87F3-1BFB808CF16A}"/>
              </a:ext>
            </a:extLst>
          </p:cNvPr>
          <p:cNvSpPr txBox="1"/>
          <p:nvPr/>
        </p:nvSpPr>
        <p:spPr>
          <a:xfrm>
            <a:off x="0" y="12682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様式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事業計画書</a:t>
            </a:r>
            <a:endParaRPr kumimoji="1" lang="ja-JP" alt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068C2F0-8989-4BD6-87D2-D229B3BBDBC9}"/>
              </a:ext>
            </a:extLst>
          </p:cNvPr>
          <p:cNvSpPr txBox="1">
            <a:spLocks/>
          </p:cNvSpPr>
          <p:nvPr/>
        </p:nvSpPr>
        <p:spPr>
          <a:xfrm>
            <a:off x="2081215" y="136525"/>
            <a:ext cx="8436328" cy="5013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000" b="1" dirty="0"/>
              <a:t>1.</a:t>
            </a:r>
            <a:r>
              <a:rPr lang="ja-JP" altLang="en-US" sz="2000" b="1" dirty="0"/>
              <a:t>申請事業により解決したい課題、事業の目標および内容　</a:t>
            </a:r>
            <a:endParaRPr lang="ja-JP" altLang="en-US" sz="1800" b="1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89871C2-52C9-4854-B9FB-A380E9A9737E}"/>
              </a:ext>
            </a:extLst>
          </p:cNvPr>
          <p:cNvSpPr/>
          <p:nvPr/>
        </p:nvSpPr>
        <p:spPr>
          <a:xfrm>
            <a:off x="897040" y="1060388"/>
            <a:ext cx="76937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1.1. </a:t>
            </a:r>
            <a:r>
              <a:rPr lang="ja-JP" altLang="en-US" sz="2000" dirty="0"/>
              <a:t>解決したい課題（社会的ニーズ）と中長期的な事業目標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174F4F-9413-491E-977E-9DA24C88D384}"/>
              </a:ext>
            </a:extLst>
          </p:cNvPr>
          <p:cNvSpPr txBox="1"/>
          <p:nvPr/>
        </p:nvSpPr>
        <p:spPr>
          <a:xfrm>
            <a:off x="897040" y="1460498"/>
            <a:ext cx="10639141" cy="46782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・申請する事業により解決したい課題（社会的ニーズ）</a:t>
            </a:r>
            <a:endParaRPr lang="en-US" altLang="ja-JP" dirty="0"/>
          </a:p>
          <a:p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</a:rPr>
              <a:t>（現状認識、地域・分野等を分かりやすく示してください。また、公募要領</a:t>
            </a:r>
            <a:r>
              <a:rPr lang="en-US" altLang="ja-JP" sz="1600" dirty="0">
                <a:solidFill>
                  <a:schemeClr val="accent6">
                    <a:lumMod val="50000"/>
                  </a:schemeClr>
                </a:solidFill>
              </a:rPr>
              <a:t>6.</a:t>
            </a:r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</a:rPr>
              <a:t>「優先的に解決すべき社会の諸課題」に該当する場合はその旨を記載してください。）</a:t>
            </a:r>
            <a:endParaRPr lang="en-US" altLang="ja-JP" sz="16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・中長期的な事業目標（最終ゴールのイメージ（事業終了何年後に達成するのか） ）</a:t>
            </a:r>
            <a:endParaRPr lang="en-US" altLang="ja-JP" dirty="0"/>
          </a:p>
          <a:p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</a:rPr>
              <a:t>（任意：国連</a:t>
            </a:r>
            <a:r>
              <a:rPr lang="en-US" altLang="ja-JP" sz="1600" dirty="0">
                <a:solidFill>
                  <a:schemeClr val="accent6">
                    <a:lumMod val="50000"/>
                  </a:schemeClr>
                </a:solidFill>
              </a:rPr>
              <a:t>SDGs</a:t>
            </a:r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</a:rPr>
              <a:t>（持続可能な開発目標）の</a:t>
            </a:r>
            <a:r>
              <a:rPr lang="en-US" altLang="ja-JP" sz="1600" dirty="0">
                <a:solidFill>
                  <a:schemeClr val="accent6">
                    <a:lumMod val="50000"/>
                  </a:schemeClr>
                </a:solidFill>
              </a:rPr>
              <a:t>169</a:t>
            </a:r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</a:rPr>
              <a:t>のターゲットとの何れかとの関連性があれば記載してください。</a:t>
            </a:r>
            <a:r>
              <a:rPr lang="en-US" altLang="ja-JP" sz="1600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3616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FF6640-6933-4915-A45A-EA9395A078D6}"/>
              </a:ext>
            </a:extLst>
          </p:cNvPr>
          <p:cNvSpPr txBox="1"/>
          <p:nvPr/>
        </p:nvSpPr>
        <p:spPr>
          <a:xfrm>
            <a:off x="776429" y="1574784"/>
            <a:ext cx="10639141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</a:t>
            </a:r>
            <a:r>
              <a:rPr lang="en-US" altLang="ja-JP" dirty="0"/>
              <a:t>1.1.</a:t>
            </a:r>
            <a:r>
              <a:rPr lang="ja-JP" altLang="en-US" dirty="0"/>
              <a:t>で記載した課題の原因分析とその解決策の検討</a:t>
            </a:r>
            <a:endParaRPr lang="en-US" altLang="ja-JP" dirty="0"/>
          </a:p>
          <a:p>
            <a:r>
              <a:rPr kumimoji="1" lang="ja-JP" altLang="en-US" dirty="0"/>
              <a:t>（</a:t>
            </a:r>
            <a:r>
              <a:rPr kumimoji="1" lang="en-US" altLang="ja-JP" dirty="0"/>
              <a:t>1.3.</a:t>
            </a:r>
            <a:r>
              <a:rPr kumimoji="1" lang="ja-JP" altLang="en-US" dirty="0"/>
              <a:t>の事業内容につながる因果関係を示してください。）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5F13AA-72E2-4E65-8E44-F180E13D03FD}"/>
              </a:ext>
            </a:extLst>
          </p:cNvPr>
          <p:cNvSpPr/>
          <p:nvPr/>
        </p:nvSpPr>
        <p:spPr>
          <a:xfrm>
            <a:off x="776429" y="1024772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000" dirty="0"/>
              <a:t>1.2.</a:t>
            </a:r>
            <a:r>
              <a:rPr lang="ja-JP" altLang="en-US" sz="2000" dirty="0"/>
              <a:t>原因分析と解決策</a:t>
            </a:r>
          </a:p>
        </p:txBody>
      </p: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E584C671-4923-499B-8DC4-1438F1ADE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9D362A8-9C72-451F-B3C7-A05A0702FA10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EEE6E1-AB46-4DC3-BE28-19F17DA09B5E}"/>
              </a:ext>
            </a:extLst>
          </p:cNvPr>
          <p:cNvSpPr txBox="1"/>
          <p:nvPr/>
        </p:nvSpPr>
        <p:spPr>
          <a:xfrm>
            <a:off x="0" y="0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様式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事業計画書</a:t>
            </a:r>
            <a:endParaRPr lang="en-US" altLang="ja-JP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76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8CBB9B4-BF09-42EF-90F0-37448EE0FBF2}"/>
              </a:ext>
            </a:extLst>
          </p:cNvPr>
          <p:cNvSpPr/>
          <p:nvPr/>
        </p:nvSpPr>
        <p:spPr>
          <a:xfrm>
            <a:off x="776429" y="1024772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000" dirty="0"/>
              <a:t>1.3.</a:t>
            </a:r>
            <a:r>
              <a:rPr lang="ja-JP" altLang="en-US" sz="2000" dirty="0"/>
              <a:t>事業の内容と成果目標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9EC40F-7716-4FB8-99C9-74B593874313}"/>
              </a:ext>
            </a:extLst>
          </p:cNvPr>
          <p:cNvSpPr txBox="1"/>
          <p:nvPr/>
        </p:nvSpPr>
        <p:spPr>
          <a:xfrm>
            <a:off x="776429" y="1574784"/>
            <a:ext cx="10639141" cy="46782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・事業活動により短期的に期待される成果目標</a:t>
            </a:r>
            <a:endParaRPr lang="en-US" altLang="ja-JP" dirty="0"/>
          </a:p>
          <a:p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</a:rPr>
              <a:t>（可能なかぎり、どのような指標で計り、事業終了時にその指標をどこまで達成することを目指すのか。</a:t>
            </a:r>
            <a:r>
              <a:rPr lang="en-US" altLang="ja-JP" sz="1600" dirty="0">
                <a:solidFill>
                  <a:schemeClr val="accent6">
                    <a:lumMod val="50000"/>
                  </a:schemeClr>
                </a:solidFill>
              </a:rPr>
              <a:t>1.1.</a:t>
            </a:r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</a:rPr>
              <a:t>で記載した中長期的目的につながる因果関係も示してください。）</a:t>
            </a:r>
            <a:endParaRPr lang="en-US" altLang="ja-JP" sz="16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・具体的な事業の内容を記載。</a:t>
            </a:r>
            <a:endParaRPr lang="en-US" altLang="ja-JP" dirty="0"/>
          </a:p>
          <a:p>
            <a:r>
              <a:rPr kumimoji="1" lang="ja-JP" altLang="en-US" sz="1600" dirty="0">
                <a:solidFill>
                  <a:schemeClr val="accent6">
                    <a:lumMod val="50000"/>
                  </a:schemeClr>
                </a:solidFill>
              </a:rPr>
              <a:t>（事業期間は最長</a:t>
            </a:r>
            <a:r>
              <a:rPr kumimoji="1" lang="en-US" altLang="ja-JP" sz="1600" dirty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kumimoji="1" lang="ja-JP" altLang="en-US" sz="1600" dirty="0">
                <a:solidFill>
                  <a:schemeClr val="accent6">
                    <a:lumMod val="50000"/>
                  </a:schemeClr>
                </a:solidFill>
              </a:rPr>
              <a:t>年。</a:t>
            </a:r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</a:rPr>
              <a:t>受益者・地域・分野等を分かりやすく示してください。</a:t>
            </a:r>
            <a:endParaRPr kumimoji="1" lang="en-US" altLang="ja-JP" sz="16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</a:rPr>
              <a:t>　当該事業のアピールポイント（革新性、継続性、波及効果、連携と対話等）も記載してください。 </a:t>
            </a:r>
            <a:r>
              <a:rPr kumimoji="1" lang="ja-JP" altLang="en-US" sz="1600" dirty="0">
                <a:solidFill>
                  <a:schemeClr val="accent6">
                    <a:lumMod val="50000"/>
                  </a:schemeClr>
                </a:solidFill>
              </a:rPr>
              <a:t>）</a:t>
            </a:r>
            <a:endParaRPr kumimoji="1" lang="en-US" altLang="ja-JP" sz="16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BE5E6E73-CF85-47AD-9540-150BC4963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9D362A8-9C72-451F-B3C7-A05A0702FA10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2E95E3-75A6-48F2-93E2-887B996A90EC}"/>
              </a:ext>
            </a:extLst>
          </p:cNvPr>
          <p:cNvSpPr txBox="1"/>
          <p:nvPr/>
        </p:nvSpPr>
        <p:spPr>
          <a:xfrm>
            <a:off x="0" y="0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様式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事業計画書</a:t>
            </a:r>
            <a:endParaRPr lang="en-US" altLang="ja-JP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484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8BD902-858C-43D5-916C-21597CF17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62A8-9C72-451F-B3C7-A05A0702FA10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DF60219-2965-4FD0-964C-19274F5F6182}"/>
              </a:ext>
            </a:extLst>
          </p:cNvPr>
          <p:cNvSpPr txBox="1"/>
          <p:nvPr/>
        </p:nvSpPr>
        <p:spPr>
          <a:xfrm>
            <a:off x="0" y="12682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様式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事業計画書</a:t>
            </a:r>
            <a:endParaRPr kumimoji="1" lang="ja-JP" alt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89681C7-265D-4A0D-8D5A-39330E974C47}"/>
              </a:ext>
            </a:extLst>
          </p:cNvPr>
          <p:cNvSpPr txBox="1">
            <a:spLocks/>
          </p:cNvSpPr>
          <p:nvPr/>
        </p:nvSpPr>
        <p:spPr>
          <a:xfrm>
            <a:off x="2081215" y="136525"/>
            <a:ext cx="8436328" cy="5013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000" b="1" dirty="0"/>
              <a:t>2. </a:t>
            </a:r>
            <a:r>
              <a:rPr lang="ja-JP" altLang="en-US" sz="2000" b="1" dirty="0"/>
              <a:t>包括的支援プログラム　</a:t>
            </a:r>
            <a:endParaRPr lang="ja-JP" altLang="en-US" sz="1800" b="1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FA5C101-70CD-4435-8184-5F9CDC99E627}"/>
              </a:ext>
            </a:extLst>
          </p:cNvPr>
          <p:cNvSpPr/>
          <p:nvPr/>
        </p:nvSpPr>
        <p:spPr>
          <a:xfrm>
            <a:off x="957000" y="930362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000" dirty="0"/>
              <a:t>2.1. </a:t>
            </a:r>
            <a:r>
              <a:rPr lang="ja-JP" altLang="en-US" sz="2000" dirty="0"/>
              <a:t>実行団体の募集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38A135A-34D0-44E7-BF74-ACA918678D07}"/>
              </a:ext>
            </a:extLst>
          </p:cNvPr>
          <p:cNvSpPr/>
          <p:nvPr/>
        </p:nvSpPr>
        <p:spPr>
          <a:xfrm>
            <a:off x="957000" y="3897457"/>
            <a:ext cx="24705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2.2. </a:t>
            </a:r>
            <a:r>
              <a:rPr lang="ja-JP" altLang="en-US" sz="2000" dirty="0"/>
              <a:t>助成金等の分配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F94D9B-102C-4FD0-A12E-AD2526790F11}"/>
              </a:ext>
            </a:extLst>
          </p:cNvPr>
          <p:cNvSpPr txBox="1"/>
          <p:nvPr/>
        </p:nvSpPr>
        <p:spPr>
          <a:xfrm>
            <a:off x="957000" y="1465822"/>
            <a:ext cx="10639141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・募集団体の数、助成金額（総額と</a:t>
            </a:r>
            <a:r>
              <a:rPr kumimoji="1" lang="en-US" altLang="ja-JP" dirty="0"/>
              <a:t>1</a:t>
            </a:r>
            <a:r>
              <a:rPr kumimoji="1" lang="ja-JP" altLang="en-US" dirty="0"/>
              <a:t>団体当たり）、募集方法、案件発掘の工夫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551DD23-EF74-4F0A-8ECC-68A7EFCDE142}"/>
              </a:ext>
            </a:extLst>
          </p:cNvPr>
          <p:cNvSpPr txBox="1"/>
          <p:nvPr/>
        </p:nvSpPr>
        <p:spPr>
          <a:xfrm>
            <a:off x="957000" y="4426752"/>
            <a:ext cx="10639141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2DC947D-F06F-4256-B32D-CB5341212699}"/>
              </a:ext>
            </a:extLst>
          </p:cNvPr>
          <p:cNvSpPr txBox="1"/>
          <p:nvPr/>
        </p:nvSpPr>
        <p:spPr>
          <a:xfrm>
            <a:off x="957000" y="5837827"/>
            <a:ext cx="4712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＊資金計画については様式３に記載してください。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488848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5A2D932-6788-4DE1-A7AC-BEB24548720A}"/>
              </a:ext>
            </a:extLst>
          </p:cNvPr>
          <p:cNvSpPr/>
          <p:nvPr/>
        </p:nvSpPr>
        <p:spPr>
          <a:xfrm>
            <a:off x="954632" y="694878"/>
            <a:ext cx="21403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2.3.</a:t>
            </a:r>
            <a:r>
              <a:rPr lang="ja-JP" altLang="en-US" sz="2000" dirty="0"/>
              <a:t>非資金的支援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DC9E0C-BCD4-4DBD-A686-F14EC3A371A2}"/>
              </a:ext>
            </a:extLst>
          </p:cNvPr>
          <p:cNvSpPr txBox="1"/>
          <p:nvPr/>
        </p:nvSpPr>
        <p:spPr>
          <a:xfrm>
            <a:off x="957000" y="1465822"/>
            <a:ext cx="10639141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5" name="スライド番号プレースホルダー 2">
            <a:extLst>
              <a:ext uri="{FF2B5EF4-FFF2-40B4-BE49-F238E27FC236}">
                <a16:creationId xmlns:a16="http://schemas.microsoft.com/office/drawing/2014/main" id="{DB51439D-B88D-4146-BE10-24C04642F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9D362A8-9C72-451F-B3C7-A05A0702FA10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C5491A0-2327-4AE5-9018-AC673F2C862A}"/>
              </a:ext>
            </a:extLst>
          </p:cNvPr>
          <p:cNvSpPr txBox="1"/>
          <p:nvPr/>
        </p:nvSpPr>
        <p:spPr>
          <a:xfrm>
            <a:off x="0" y="0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様式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事業計画書</a:t>
            </a:r>
            <a:endParaRPr lang="en-US" altLang="ja-JP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612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3260E8-2CF0-4D38-81E0-4DB5CA62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62A8-9C72-451F-B3C7-A05A0702FA10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568A54E-FA55-4DBB-9050-F1FCDF1E24AA}"/>
              </a:ext>
            </a:extLst>
          </p:cNvPr>
          <p:cNvSpPr txBox="1"/>
          <p:nvPr/>
        </p:nvSpPr>
        <p:spPr>
          <a:xfrm>
            <a:off x="0" y="12682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様式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事業計画書</a:t>
            </a:r>
            <a:endParaRPr kumimoji="1" lang="ja-JP" alt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174F1D90-CFF5-4C5F-84EF-89BEF7F59DA1}"/>
              </a:ext>
            </a:extLst>
          </p:cNvPr>
          <p:cNvSpPr txBox="1">
            <a:spLocks/>
          </p:cNvSpPr>
          <p:nvPr/>
        </p:nvSpPr>
        <p:spPr>
          <a:xfrm>
            <a:off x="2081215" y="136525"/>
            <a:ext cx="8436328" cy="5013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000" b="1" dirty="0"/>
              <a:t>3. </a:t>
            </a:r>
            <a:r>
              <a:rPr lang="ja-JP" altLang="en-US" sz="2000" b="1" dirty="0"/>
              <a:t>社会的インパクト評価の実施内容と方法について　</a:t>
            </a:r>
            <a:endParaRPr lang="ja-JP" altLang="en-US" sz="18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B9A03B-B947-4D93-B484-C732EC946FD2}"/>
              </a:ext>
            </a:extLst>
          </p:cNvPr>
          <p:cNvSpPr txBox="1"/>
          <p:nvPr/>
        </p:nvSpPr>
        <p:spPr>
          <a:xfrm>
            <a:off x="957000" y="1465822"/>
            <a:ext cx="10639141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</a:rPr>
              <a:t>（事業の成果を「社会的インパクト評価」で測定し、それを通じて国民やステークホルダー（事業の関係者）にわかりやすく説明するために、どのように評価を実施するかを記載してください。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</a:rPr>
              <a:t>＊別途提示予定の「評価指針」を参考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</a:rPr>
              <a:t>）</a:t>
            </a:r>
            <a:endParaRPr lang="en-US" altLang="ja-JP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l"/>
            </a:pPr>
            <a:endParaRPr lang="en-US" altLang="ja-JP"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l"/>
            </a:pPr>
            <a:endParaRPr lang="en-US" altLang="ja-JP"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l"/>
            </a:pPr>
            <a:endParaRPr lang="en-US" altLang="ja-JP"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l"/>
            </a:pPr>
            <a:endParaRPr lang="en-US" altLang="ja-JP"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l"/>
            </a:pPr>
            <a:endParaRPr lang="en-US" altLang="ja-JP"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l"/>
            </a:pPr>
            <a:endParaRPr lang="en-US" altLang="ja-JP"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l"/>
            </a:pPr>
            <a:endParaRPr lang="en-US" altLang="ja-JP"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l"/>
            </a:pPr>
            <a:endParaRPr lang="en-US" altLang="ja-JP"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l"/>
            </a:pPr>
            <a:endParaRPr lang="en-US" altLang="ja-JP"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l"/>
            </a:pPr>
            <a:endParaRPr lang="en-US" altLang="ja-JP"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l"/>
            </a:pPr>
            <a:endParaRPr lang="en-US" altLang="ja-JP"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l"/>
            </a:pPr>
            <a:endParaRPr lang="en-US" altLang="ja-JP"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l"/>
            </a:pPr>
            <a:endParaRPr lang="en-US" altLang="ja-JP"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l"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5312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53BB9E7-67A6-4FD2-AFFA-890F6E5DD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62A8-9C72-451F-B3C7-A05A0702FA10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28CDDAA-28DD-4EE0-AAE7-83BF24A5B06F}"/>
              </a:ext>
            </a:extLst>
          </p:cNvPr>
          <p:cNvSpPr txBox="1"/>
          <p:nvPr/>
        </p:nvSpPr>
        <p:spPr>
          <a:xfrm>
            <a:off x="0" y="12682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様式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</a:rPr>
              <a:t>事業計画書</a:t>
            </a:r>
            <a:endParaRPr kumimoji="1" lang="ja-JP" alt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A96CA577-CCFF-4682-82C3-01733B571681}"/>
              </a:ext>
            </a:extLst>
          </p:cNvPr>
          <p:cNvSpPr txBox="1">
            <a:spLocks/>
          </p:cNvSpPr>
          <p:nvPr/>
        </p:nvSpPr>
        <p:spPr>
          <a:xfrm>
            <a:off x="2081215" y="136525"/>
            <a:ext cx="8436328" cy="5013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000" b="1" dirty="0"/>
              <a:t>4. </a:t>
            </a:r>
            <a:r>
              <a:rPr lang="ja-JP" altLang="en-US" sz="2000" b="1" dirty="0"/>
              <a:t>進捗管理、リスク管理と持続可能性　</a:t>
            </a:r>
            <a:endParaRPr lang="ja-JP" altLang="en-US" sz="1800" b="1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8E8C12C-EC3D-4B61-8C24-403F7FBABCED}"/>
              </a:ext>
            </a:extLst>
          </p:cNvPr>
          <p:cNvSpPr/>
          <p:nvPr/>
        </p:nvSpPr>
        <p:spPr>
          <a:xfrm>
            <a:off x="897040" y="952287"/>
            <a:ext cx="19181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4.1. </a:t>
            </a:r>
            <a:r>
              <a:rPr lang="ja-JP" altLang="en-US" sz="2000" dirty="0"/>
              <a:t>進捗管理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AABA39-A3E6-49A3-A9F6-B3631CF2CF7D}"/>
              </a:ext>
            </a:extLst>
          </p:cNvPr>
          <p:cNvSpPr txBox="1"/>
          <p:nvPr/>
        </p:nvSpPr>
        <p:spPr>
          <a:xfrm>
            <a:off x="957000" y="1465822"/>
            <a:ext cx="10639141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・スケジュール（</a:t>
            </a:r>
            <a:r>
              <a:rPr kumimoji="1" lang="en-US" altLang="ja-JP" dirty="0"/>
              <a:t>6</a:t>
            </a:r>
            <a:r>
              <a:rPr kumimoji="1" lang="ja-JP" altLang="en-US" dirty="0"/>
              <a:t>カ月ごとの進捗管理、伴走支援、評価）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32040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1758</TotalTime>
  <Words>852</Words>
  <Application>Microsoft Office PowerPoint</Application>
  <PresentationFormat>ワイド画面</PresentationFormat>
  <Paragraphs>243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ＭＳ Ｐゴシック</vt:lpstr>
      <vt:lpstr>游ゴシック</vt:lpstr>
      <vt:lpstr>游ゴシック Light</vt:lpstr>
      <vt:lpstr>Arial</vt:lpstr>
      <vt:lpstr>Wingdings</vt:lpstr>
      <vt:lpstr>Office テーマ</vt:lpstr>
      <vt:lpstr>2019年度資金分配団体申請 様式2事業計画書</vt:lpstr>
      <vt:lpstr>別紙「事業計画書作成の手引き」を参考に以下の項目に沿って事業計画書を作成してください。 次ページ以降の記入スペースは適宜増減してください。ただし、全体の分量は40ページ（表紙と本スライドを含める）以内とします。※原則、パワーポイントをご利用ください。 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Kei Taira</dc:creator>
  <cp:lastModifiedBy>Yoshida Takeshi</cp:lastModifiedBy>
  <cp:revision>142</cp:revision>
  <cp:lastPrinted>2019-04-26T02:28:34Z</cp:lastPrinted>
  <dcterms:created xsi:type="dcterms:W3CDTF">2019-04-18T02:15:12Z</dcterms:created>
  <dcterms:modified xsi:type="dcterms:W3CDTF">2019-04-26T04:12:27Z</dcterms:modified>
</cp:coreProperties>
</file>